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8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304"/>
  </p:normalViewPr>
  <p:slideViewPr>
    <p:cSldViewPr snapToGrid="0">
      <p:cViewPr>
        <p:scale>
          <a:sx n="66" d="100"/>
          <a:sy n="66" d="100"/>
        </p:scale>
        <p:origin x="130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ABC9-754B-B367-B0B7-FBD1FE58F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76480-6E32-A14F-7701-936679383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6E7C9-4E8D-21CA-88DB-AF39E574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2D034-8848-352C-E14A-EFE3C2ED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16645-05D5-D18A-09FD-9EBE9EFC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2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89E9-F524-D711-93A0-8F951FF0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B8E85-557C-D2F5-72A3-C6BFDE4B2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55808-50CB-0564-AD85-BBBCECB9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57157-170A-8E56-9F9C-390F24A1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D2098-D01F-B299-9CC5-F5C43A1E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B1597-6071-3439-E25F-712328A0B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30215-305C-C503-36AE-C83514842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AA357-0A80-9EC4-1343-ED00FE45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6D8FB-EE1C-63C9-40F6-3DFB5FCD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5A9B5-C577-2EA3-50F4-3782775E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3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E647-1450-8DBF-DDEB-812ABDFF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FCC9-966B-A9F5-C8E8-A0695ABC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261D3-92C1-2F8E-39C0-DF48B2F5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518DD-1655-6F27-1EF1-4C22E0EE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43D87-BD01-20D0-4333-7C9D2B5B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9A91-D227-EB32-0AAD-83A8A9E8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70F8B-00CE-3FF6-61D0-8AFFD9DC3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2D60C-C17A-E953-F72F-832A4DF9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8F693-7740-0A85-BD1D-3EC3A074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419DE-5BF4-1A47-7085-9F0C6281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8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9EC1-6F59-DB43-240A-7FF3CA59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75A1-8A0B-AC34-B50A-D7038F979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8A530-DA92-1E3B-04F8-393E353F0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BCFD7-2447-B42F-AEBE-34605F15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2FDB-9EC0-8302-EE0F-3D680A4A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0755-522A-D24C-95E0-01C78F64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6E58-6C5E-3B32-6BA5-AF9B9065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DAA5F-0583-85CB-676B-851FA59A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2113E-EC67-BCCA-4C09-E8F28B6D4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865BE-6197-2C58-41CD-AFBBA69AF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8B2C3-D756-ED79-6A70-9419D752B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2F874-892B-6107-4555-02A04920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BD44B-55B2-3BAB-B682-2A849FE2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7EE82-B0A0-889D-259C-F3FD0561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0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1E06-944F-9E1F-A1CC-7BF06742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8919D3-5691-E398-A004-B02C9301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29243-DA7E-9F68-3368-5AD53B0F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7CD09-00F1-DDC3-5BE8-155F3452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9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39164-D114-A9C1-0596-8A7BAF47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FC060-B43E-A401-5FF4-FE99E077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1BF1A-DD8F-8856-0750-F50AF912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9C16-21CA-3235-A168-9EF09815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31B9-F4C3-670A-5249-83A826845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278C6-9F1A-97D1-907E-8F21997FD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CC25E-37E9-8E81-3360-73A6316F3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ED3C7-EC0C-734F-17E6-72A9166C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D687E-73D9-7B85-31D5-9A1B2726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3437-7309-7302-7535-BBC8466C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26C505-ABA7-DD0C-04A7-FCF17465E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7388F-256F-9B01-0958-AF24C0B39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A7EF0-1EF4-500C-3A4B-01F5C8D6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920A8-CEB4-22BB-AC77-AEA653E1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7E6D6-6231-E3CF-2FEA-085CC2C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6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F9B94-72EF-C006-4D4E-697160DC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381B3-6BCB-D046-A24F-54DEBFF76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11DC3-F1ED-8723-818D-02FD7EA41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C4D1-D156-6543-9F73-6F1BE8B536BA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0AC7-8947-021C-44D6-A0F4BD6BC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08C3C-62A6-01A8-DB52-86938AD6B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20" y="275189"/>
            <a:ext cx="5511342" cy="6875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4" y="665018"/>
            <a:ext cx="2067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21.10.2022</a:t>
            </a:r>
          </a:p>
          <a:p>
            <a:endParaRPr lang="en-US" dirty="0"/>
          </a:p>
          <a:p>
            <a:r>
              <a:rPr lang="en-US" dirty="0" smtClean="0"/>
              <a:t>Revision 11.10.2024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0343"/>
            <a:ext cx="2961876" cy="39491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9850" y="812800"/>
            <a:ext cx="256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См. Городецкий, стр.313</a:t>
            </a:r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5556250" y="838200"/>
            <a:ext cx="3340100" cy="4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4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41839" y="3926027"/>
                <a:ext cx="5282665" cy="23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𝐸𝑆𝐴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𝑎𝑏𝑠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𝜌𝜋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endParaRPr lang="ru-RU" dirty="0" smtClean="0">
                  <a:solidFill>
                    <a:schemeClr val="tx1"/>
                  </a:solidFill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𝑡𝑎𝑝𝑒𝑟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тепловыделение за счет нагрева тейпера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39" y="3926027"/>
                <a:ext cx="5282665" cy="2348143"/>
              </a:xfrm>
              <a:prstGeom prst="rect">
                <a:avLst/>
              </a:prstGeom>
              <a:blipFill>
                <a:blip r:embed="rId2"/>
                <a:stretch>
                  <a:fillRect l="-692" r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4264298" y="3475620"/>
                <a:ext cx="288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98" y="3475620"/>
                <a:ext cx="288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2817" y="157070"/>
                <a:ext cx="9377824" cy="3040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𝑡𝑎𝑝𝑒𝑟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𝑡𝑎𝑝𝑒𝑟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𝑐𝑜𝑟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𝑎𝑏𝑠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ru-RU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𝑝𝑜𝑠𝑖𝑡𝑖𝑜𝑛𝑠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𝑓𝑜𝑐𝑢𝑠𝑒𝑑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𝑡𝑎𝑝𝑒𝑟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sSubSup>
                                      <m:sSub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𝑡𝑎𝑝𝑒𝑟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))</m:t>
                                    </m:r>
                                  </m:e>
                                </m:mr>
                              </m:m>
                              <m:r>
                                <m:rPr>
                                  <m:nor/>
                                </m:rPr>
                                <a:rPr lang="ru-RU" dirty="0"/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ru-RU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𝐸𝑅𝑉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𝐸𝑅𝑉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𝐸𝑅𝑉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17" y="157070"/>
                <a:ext cx="9377824" cy="304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4547030" y="2856816"/>
                <a:ext cx="7454470" cy="2658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𝑡𝑎𝑝𝑒𝑟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den>
                        </m:f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en-US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 smtClean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– </a:t>
                </a:r>
                <a:r>
                  <a:rPr lang="ru-RU" dirty="0" err="1" smtClean="0">
                    <a:solidFill>
                      <a:srgbClr val="00B050"/>
                    </a:solidFill>
                  </a:rPr>
                  <a:t>термооптический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 коэффициент – 10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pm/K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B050"/>
                    </a:solidFill>
                  </a:rPr>
                  <a:t>Добавить зависимость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z, T)</a:t>
                </a:r>
                <a:endParaRPr lang="ru-RU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B050"/>
                    </a:solidFill>
                  </a:rPr>
                  <a:t>Можно ли учесть потери мод при решении уравнения Шредингера</a:t>
                </a:r>
                <a:endParaRPr lang="en-US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30" y="2856816"/>
                <a:ext cx="7454470" cy="2658677"/>
              </a:xfrm>
              <a:prstGeom prst="rect">
                <a:avLst/>
              </a:prstGeom>
              <a:blipFill>
                <a:blip r:embed="rId5"/>
                <a:stretch>
                  <a:fillRect l="-572" b="-1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41839" y="5650217"/>
            <a:ext cx="11359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Амплитуда моды в зависимости от нагрева в сердцевину </a:t>
            </a:r>
            <a:r>
              <a:rPr lang="ru-RU" dirty="0" smtClean="0"/>
              <a:t>описывается </a:t>
            </a:r>
            <a:r>
              <a:rPr lang="ru-RU" dirty="0"/>
              <a:t>приведённой системой уравнений </a:t>
            </a:r>
            <a:r>
              <a:rPr lang="en-US" dirty="0"/>
              <a:t>[</a:t>
            </a:r>
            <a:r>
              <a:rPr lang="ru-RU" dirty="0"/>
              <a:t>Городецкий, Оптические </a:t>
            </a:r>
            <a:r>
              <a:rPr lang="ru-RU" dirty="0" smtClean="0"/>
              <a:t>микрорез</a:t>
            </a:r>
            <a:r>
              <a:rPr lang="ru-RU" dirty="0"/>
              <a:t>о</a:t>
            </a:r>
            <a:r>
              <a:rPr lang="ru-RU" dirty="0" smtClean="0"/>
              <a:t>наторы</a:t>
            </a:r>
            <a:r>
              <a:rPr lang="en-US" dirty="0" smtClean="0"/>
              <a:t>], </a:t>
            </a:r>
            <a:r>
              <a:rPr lang="ru-RU" dirty="0" err="1" smtClean="0"/>
              <a:t>ур</a:t>
            </a:r>
            <a:r>
              <a:rPr lang="ru-RU" dirty="0" smtClean="0"/>
              <a:t>. 11.32</a:t>
            </a:r>
            <a:endParaRPr lang="en-US" dirty="0"/>
          </a:p>
          <a:p>
            <a:r>
              <a:rPr lang="ru-RU" dirty="0"/>
              <a:t>Учитываются оба вклада в изменение температуры: за счёт поглощения МШГ в оболочке и за счёт поглощения излучения легирующими добавками в сердцевине волокна.  </a:t>
            </a:r>
          </a:p>
        </p:txBody>
      </p:sp>
    </p:spTree>
    <p:extLst>
      <p:ext uri="{BB962C8B-B14F-4D97-AF65-F5344CB8AC3E}">
        <p14:creationId xmlns:p14="http://schemas.microsoft.com/office/powerpoint/2010/main" val="146706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Значения параметров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=6.65∗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52.62 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мкм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 smtClean="0"/>
                  <a:t>дБ/км</a:t>
                </a:r>
                <a:r>
                  <a:rPr lang="en-US" dirty="0" smtClean="0"/>
                  <a:t> = 4e-6 </a:t>
                </a:r>
                <a:r>
                  <a:rPr lang="ru-RU" dirty="0" smtClean="0"/>
                  <a:t>1/м (для длины волны 1,55 мкм). Ур. (10.7) Городецкий, в нем ссылка на </a:t>
                </a:r>
                <a:r>
                  <a:rPr lang="en-US" dirty="0" smtClean="0"/>
                  <a:t>M</a:t>
                </a:r>
                <a:r>
                  <a:rPr lang="en-US" dirty="0"/>
                  <a:t>. </a:t>
                </a:r>
                <a:r>
                  <a:rPr lang="en-US" dirty="0" err="1"/>
                  <a:t>Ohashi</a:t>
                </a:r>
                <a:r>
                  <a:rPr lang="en-US" dirty="0"/>
                  <a:t>, K. </a:t>
                </a:r>
                <a:r>
                  <a:rPr lang="en-US" dirty="0" err="1"/>
                  <a:t>Shiraki</a:t>
                </a:r>
                <a:r>
                  <a:rPr lang="en-US" dirty="0"/>
                  <a:t>, and K. Tajima, "Optical loss property of silica-based single-mode fibers," J. Light. Technol. </a:t>
                </a:r>
                <a:r>
                  <a:rPr lang="en-US" b="1" dirty="0"/>
                  <a:t>10</a:t>
                </a:r>
                <a:r>
                  <a:rPr lang="en-US" dirty="0"/>
                  <a:t>, 539–543 (1992</a:t>
                </a:r>
                <a:r>
                  <a:rPr lang="en-US" dirty="0" smtClean="0"/>
                  <a:t>)</a:t>
                </a:r>
                <a:r>
                  <a:rPr lang="ru-RU" dirty="0" smtClean="0"/>
                  <a:t>, пункт 4.А, в нем ссылка на «</a:t>
                </a:r>
                <a:r>
                  <a:rPr lang="en-US" dirty="0"/>
                  <a:t>S. Tanaka, private communication</a:t>
                </a:r>
                <a:r>
                  <a:rPr lang="ru-RU" dirty="0" smtClean="0"/>
                  <a:t>». Требует независимой проверки. См. отдельную презентацию по этому поводу.</a:t>
                </a:r>
              </a:p>
              <a:p>
                <a:r>
                  <a:rPr lang="en-US" dirty="0" smtClean="0"/>
                  <a:t> h=10 </a:t>
                </a:r>
                <a:r>
                  <a:rPr lang="ru-RU" dirty="0" smtClean="0"/>
                  <a:t>Вт/м</a:t>
                </a:r>
                <a:r>
                  <a:rPr lang="ru-RU" baseline="30000" dirty="0" smtClean="0"/>
                  <a:t>2</a:t>
                </a:r>
                <a:r>
                  <a:rPr lang="ru-RU" dirty="0" smtClean="0"/>
                  <a:t>/К – некая расхожая величина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dirty="0">
                    <a:solidFill>
                      <a:srgbClr val="00B050"/>
                    </a:solidFill>
                  </a:rPr>
                  <a:t> – </a:t>
                </a:r>
                <a:r>
                  <a:rPr lang="ru-RU" dirty="0" err="1">
                    <a:solidFill>
                      <a:srgbClr val="00B050"/>
                    </a:solidFill>
                  </a:rPr>
                  <a:t>термооптический</a:t>
                </a:r>
                <a:r>
                  <a:rPr lang="ru-RU" dirty="0">
                    <a:solidFill>
                      <a:srgbClr val="00B050"/>
                    </a:solidFill>
                  </a:rPr>
                  <a:t> коэффициент – 10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pm/K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,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нужно проверить и дать ссылку</a:t>
                </a:r>
                <a:endParaRPr lang="en-US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840" r="-1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11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при произвольной накачке в моду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97" y="1027906"/>
            <a:ext cx="5517587" cy="4199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84721" y="1927860"/>
                <a:ext cx="44881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∼0,1−1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определяется из времени диссипации температуры (11.35) Городецкого. Зависит от длины моды, по которой усредняем, и вообще говоря не совсем описывает </a:t>
                </a:r>
                <a:r>
                  <a:rPr lang="ru-RU" dirty="0" err="1" smtClean="0"/>
                  <a:t>неэкспоненциальное</a:t>
                </a:r>
                <a:r>
                  <a:rPr lang="ru-RU" dirty="0" smtClean="0"/>
                  <a:t> спаданию температуры: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21" y="1927860"/>
                <a:ext cx="4488180" cy="1754326"/>
              </a:xfrm>
              <a:prstGeom prst="rect">
                <a:avLst/>
              </a:prstGeom>
              <a:blipFill>
                <a:blip r:embed="rId3"/>
                <a:stretch>
                  <a:fillRect l="-1087" t="-1736" b="-4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21" y="4353784"/>
            <a:ext cx="3323260" cy="24924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496" y="4683825"/>
            <a:ext cx="2828406" cy="20501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095" y="3701479"/>
            <a:ext cx="2322789" cy="17401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04" y="5606360"/>
            <a:ext cx="4838006" cy="27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при произвольной накачке в моду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690" y="3369898"/>
            <a:ext cx="5325218" cy="6668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7613"/>
            <a:ext cx="3038899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</a:t>
            </a:r>
            <a:r>
              <a:rPr lang="en-US" dirty="0" smtClean="0"/>
              <a:t>v2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</p:spPr>
            <p:txBody>
              <a:bodyPr/>
              <a:lstStyle/>
              <a:p>
                <a:r>
                  <a:rPr lang="ru-RU" dirty="0" smtClean="0"/>
                  <a:t>Если предположить, что весь теплоотвод – за счет боковой поверхности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nc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</a:t>
                </a:r>
                <a:r>
                  <a:rPr lang="ru-RU" dirty="0" smtClean="0"/>
                  <a:t>=2 см</a:t>
                </a:r>
                <a:r>
                  <a:rPr lang="en-US" dirty="0" smtClean="0"/>
                  <a:t> – </a:t>
                </a:r>
                <a:r>
                  <a:rPr lang="ru-RU" dirty="0" smtClean="0"/>
                  <a:t>длина охлаждения,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^2 </m:t>
                        </m:r>
                      </m:den>
                    </m:f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 smtClean="0"/>
                  <a:t>Поэтому: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𝑅h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98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Внешний </a:t>
            </a:r>
            <a:r>
              <a:rPr lang="ru-RU" dirty="0" smtClean="0"/>
              <a:t>источник без смещения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70" y="1825625"/>
            <a:ext cx="3076459" cy="4351338"/>
          </a:xfrm>
        </p:spPr>
      </p:pic>
    </p:spTree>
    <p:extLst>
      <p:ext uri="{BB962C8B-B14F-4D97-AF65-F5344CB8AC3E}">
        <p14:creationId xmlns:p14="http://schemas.microsoft.com/office/powerpoint/2010/main" val="190516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Внешний источник со смещением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23" y="1825625"/>
            <a:ext cx="3109354" cy="42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5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113</Words>
  <Application>Microsoft Office PowerPoint</Application>
  <PresentationFormat>Широкоэкранный</PresentationFormat>
  <Paragraphs>33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Презентация PowerPoint</vt:lpstr>
      <vt:lpstr>Презентация PowerPoint</vt:lpstr>
      <vt:lpstr>Значения параметров</vt:lpstr>
      <vt:lpstr>Оценка увеличения температуры при произвольной накачке в моду</vt:lpstr>
      <vt:lpstr>Оценка увеличения температуры при произвольной накачке в моду</vt:lpstr>
      <vt:lpstr>Оценка увеличения температуры v2</vt:lpstr>
      <vt:lpstr>Внешний источник без смещения</vt:lpstr>
      <vt:lpstr>Внешний источник со смещением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Ilya</cp:lastModifiedBy>
  <cp:revision>80</cp:revision>
  <dcterms:created xsi:type="dcterms:W3CDTF">2022-10-19T12:24:23Z</dcterms:created>
  <dcterms:modified xsi:type="dcterms:W3CDTF">2025-07-04T12:47:32Z</dcterms:modified>
</cp:coreProperties>
</file>